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2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6256000" cy="9144000"/>
  <p:notesSz cx="9144000" cy="16256000"/>
  <p:embeddedFontLst>
    <p:embeddedFont>
      <p:font typeface="Liter" charset="-122" pitchFamily="34"/>
      <p:regular r:id="rId1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3" Type="http://schemas.openxmlformats.org/officeDocument/2006/relationships/font" Target="fonts/font1.fntdata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Before ODCP</c:v>
                </c:pt>
              </c:strCache>
            </c:strRef>
          </c:tx>
          <c:spPr>
            <a:solidFill>
              <a:srgbClr val="1A1A2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Packages</c:v>
                  </c:pt>
                  <c:pt idx="1">
                    <c:v>Tech Users</c:v>
                  </c:pt>
                  <c:pt idx="2">
                    <c:v>Deploy (min)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</c:v>
                </c:pt>
                <c:pt idx="1">
                  <c:v>39</c:v>
                </c:pt>
                <c:pt idx="2">
                  <c:v>273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After ODCP</c:v>
                </c:pt>
              </c:strCache>
            </c:strRef>
          </c:tx>
          <c:spPr>
            <a:solidFill>
              <a:srgbClr val="0D8B7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Packages</c:v>
                  </c:pt>
                  <c:pt idx="1">
                    <c:v>Tech Users</c:v>
                  </c:pt>
                  <c:pt idx="2">
                    <c:v>Deploy (min)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</c:v>
                </c:pt>
                <c:pt idx="1">
                  <c:v>12</c:v>
                </c:pt>
                <c:pt idx="2">
                  <c:v>14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0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DDDDDD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333333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eeeee"/>
              </a:solidFill>
              <a:prstDash val="dash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99999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200">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762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6200"/>
            <a:ext cx="8128000" cy="90678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4" name="Text 2"/>
          <p:cNvSpPr/>
          <p:nvPr/>
        </p:nvSpPr>
        <p:spPr>
          <a:xfrm>
            <a:off x="889000" y="2540000"/>
            <a:ext cx="6350000" cy="215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44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ODCP v3.0</a:t>
            </a:r>
            <a:endParaRPr lang="en-US" sz="1600" dirty="0"/>
          </a:p>
          <a:p>
            <a:pPr>
              <a:lnSpc>
                <a:spcPct val="130000"/>
              </a:lnSpc>
            </a:pPr>
            <a:r>
              <a:rPr lang="en-US" sz="28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Orchestration Domain-Centric Pattern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89000" y="4953000"/>
            <a:ext cx="6350000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FFFFFF">
                    <a:alpha val="80000"/>
                  </a:srgbClr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Layer 3 of the SDIA Ecosystem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889000" y="5588000"/>
            <a:ext cx="1778000" cy="0"/>
          </a:xfrm>
          <a:prstGeom prst="straightConnector1">
            <a:avLst/>
          </a:prstGeom>
          <a:noFill/>
          <a:ln w="25400">
            <a:solidFill>
              <a:srgbClr val="FFFFFF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7" name="Text 5"/>
          <p:cNvSpPr/>
          <p:nvPr/>
        </p:nvSpPr>
        <p:spPr>
          <a:xfrm>
            <a:off x="889000" y="5969000"/>
            <a:ext cx="6350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FFFFFF">
                    <a:alpha val="66667"/>
                  </a:srgbClr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April 2026 | Ricardo Luz Holanda Viana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FFFFFF">
                    <a:alpha val="66667"/>
                  </a:srgbClr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Enterprise Integration Architect | CC BY 4.0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9144000" y="2286000"/>
            <a:ext cx="6096000" cy="1270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7200" b="1" dirty="0">
                <a:solidFill>
                  <a:srgbClr val="B0B0B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SDIA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10668000" y="4318000"/>
            <a:ext cx="2540000" cy="0"/>
          </a:xfrm>
          <a:prstGeom prst="straightConnector1">
            <a:avLst/>
          </a:prstGeom>
          <a:noFill/>
          <a:ln w="25400">
            <a:solidFill>
              <a:srgbClr val="0D8B7D"/>
            </a:solidFill>
            <a:prstDash val="solid"/>
            <a:headEnd type="none"/>
            <a:tailEnd type="none"/>
          </a:ln>
        </p:spPr>
      </p:sp>
      <p:sp>
        <p:nvSpPr>
          <p:cNvPr id="10" name="Text 8"/>
          <p:cNvSpPr/>
          <p:nvPr/>
        </p:nvSpPr>
        <p:spPr>
          <a:xfrm>
            <a:off x="9398000" y="4699000"/>
            <a:ext cx="5842000" cy="177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60000"/>
              </a:lnSpc>
            </a:pPr>
            <a:r>
              <a:rPr lang="en-US" sz="16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 vendor-agnostic reference model for orchestration governance: domain-centric package consolidation, deterministic artifact naming, and tiered credential governance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9398000" y="6604000"/>
            <a:ext cx="5842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DOI: 10.5281/zenodo.18582492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3500"/>
            <a:ext cx="16256000" cy="7620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4" name="Text 2"/>
          <p:cNvSpPr/>
          <p:nvPr/>
        </p:nvSpPr>
        <p:spPr>
          <a:xfrm>
            <a:off x="635000" y="152400"/>
            <a:ext cx="1397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Enterprise orchestration suffers from three structural anti-patterns rooted in organizational—not technological—failure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35000" y="533400"/>
            <a:ext cx="1397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Artifacts grouped by vendor, project, or team rather than by business domain create fragmentation and operational risk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35000" y="1079500"/>
            <a:ext cx="4572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35000" y="1079500"/>
            <a:ext cx="4572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8" name="Text 6"/>
          <p:cNvSpPr/>
          <p:nvPr/>
        </p:nvSpPr>
        <p:spPr>
          <a:xfrm>
            <a:off x="889000" y="1333500"/>
            <a:ext cx="4064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39→4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89000" y="2095500"/>
            <a:ext cx="4064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Package Sprawl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89000" y="2476500"/>
            <a:ext cx="4064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Packages multiply per vendor, project, or team without domain consolidation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842000" y="1079500"/>
            <a:ext cx="4572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842000" y="1079500"/>
            <a:ext cx="4572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13" name="Text 11"/>
          <p:cNvSpPr/>
          <p:nvPr/>
        </p:nvSpPr>
        <p:spPr>
          <a:xfrm>
            <a:off x="6096000" y="1333500"/>
            <a:ext cx="4064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Chaos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096000" y="2095500"/>
            <a:ext cx="4064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Artifact Naming Chaos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096000" y="2476500"/>
            <a:ext cx="4064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Non-deterministic names like Salesforce_Order_Sync_v3_FINAL break automation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11049000" y="1079500"/>
            <a:ext cx="4572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11049000" y="1079500"/>
            <a:ext cx="4572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18" name="Text 16"/>
          <p:cNvSpPr/>
          <p:nvPr/>
        </p:nvSpPr>
        <p:spPr>
          <a:xfrm>
            <a:off x="11303000" y="1333500"/>
            <a:ext cx="4064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1→Many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1303000" y="2095500"/>
            <a:ext cx="4064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Credential Blackout Risk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11303000" y="2476500"/>
            <a:ext cx="4064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One credential shared across many flows; single rotation = total blackout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35000" y="36195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Five Orchestration Anti-Patterns</a:t>
            </a:r>
            <a:endParaRPr lang="en-US" sz="1600" dirty="0"/>
          </a:p>
        </p:txBody>
      </p:sp>
      <p:graphicFrame>
        <p:nvGraphicFramePr>
          <p:cNvPr id="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35000" y="4064000"/>
          <a:ext cx="14986000" cy="3683000"/>
        </p:xfrm>
        <a:graphic>
          <a:graphicData uri="http://schemas.openxmlformats.org/drawingml/2006/table">
            <a:tbl>
              <a:tblPr/>
              <a:tblGrid>
                <a:gridCol w="3296920"/>
                <a:gridCol w="4495800"/>
                <a:gridCol w="7193280"/>
              </a:tblGrid>
              <a:tr h="442973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Anti-Pattern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Manifestation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Consequence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810007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 Sprawl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Packages per vendor, project, or team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Manual ownership discovery, fragmented governance, no structural answer to "Where are all Sales integrations?"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0007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Naming Chaos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Technical, non-deterministic flow names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Fragile automation, broken traceability, impossible to parse lineage programmatically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810007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Credential Blackout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One credential shared across many flows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Single rotation event cascades across multiple unrelated business processes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0007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Supporting Object Sprawl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Mappings, scripts, stores named ad hoc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Reuse collapses, lineage lost, every project reinvents the same transformations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23" name="Shape 20"/>
          <p:cNvSpPr/>
          <p:nvPr/>
        </p:nvSpPr>
        <p:spPr>
          <a:xfrm>
            <a:off x="635000" y="7937500"/>
            <a:ext cx="14986000" cy="762000"/>
          </a:xfrm>
          <a:prstGeom prst="rect">
            <a:avLst/>
          </a:prstGeom>
          <a:solidFill>
            <a:srgbClr val="F5F5F5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889000" y="8001000"/>
            <a:ext cx="1447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Root Cause: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Business semantics are coupled to technical artifacts. The domain does not change — technology does. Orchestration must answer business questions, not just technical ones.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635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99999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Source: ODCP v3.0, Section 1 — The Orchestration Problem</a:t>
            </a:r>
            <a:endParaRPr lang="en-US" sz="1200" dirty="0"/>
          </a:p>
        </p:txBody>
      </p:sp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3500"/>
            <a:ext cx="16256000" cy="7620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4" name="Text 2"/>
          <p:cNvSpPr/>
          <p:nvPr/>
        </p:nvSpPr>
        <p:spPr>
          <a:xfrm>
            <a:off x="635000" y="152400"/>
            <a:ext cx="14986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ODCP resolves chaos through three invariants: domain-first packaging, deterministic naming, and tiered credential governance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35000" y="533400"/>
            <a:ext cx="1397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The domain is the primary key of the orchestration layer — RFC 2119 conformance language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35000" y="1079500"/>
            <a:ext cx="406400" cy="406400"/>
          </a:xfrm>
          <a:prstGeom prst="ellipse">
            <a:avLst/>
          </a:prstGeom>
          <a:solidFill>
            <a:srgbClr val="0D8B7D"/>
          </a:solidFill>
          <a:ln/>
        </p:spPr>
      </p:sp>
      <p:sp>
        <p:nvSpPr>
          <p:cNvPr id="7" name="Text 5"/>
          <p:cNvSpPr/>
          <p:nvPr/>
        </p:nvSpPr>
        <p:spPr>
          <a:xfrm>
            <a:off x="635000" y="1079500"/>
            <a:ext cx="4064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43000" y="1016000"/>
            <a:ext cx="3810000" cy="55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Domain-Centric Package Consolidation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35000" y="1714500"/>
            <a:ext cx="4572000" cy="254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MUST:</a:t>
            </a:r>
            <a:pPr>
              <a:lnSpc>
                <a:spcPct val="15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One package per domain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Package DNA follows: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company.domain.subdomain.integrations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Example: </a:t>
            </a:r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acme.sales.o2c.integrations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Packages become stable containers scoped by business domain, not by project or vendor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5842000" y="1079500"/>
            <a:ext cx="406400" cy="406400"/>
          </a:xfrm>
          <a:prstGeom prst="ellipse">
            <a:avLst/>
          </a:prstGeom>
          <a:solidFill>
            <a:srgbClr val="0D8B7D"/>
          </a:solidFill>
          <a:ln/>
        </p:spPr>
      </p:sp>
      <p:sp>
        <p:nvSpPr>
          <p:cNvPr id="11" name="Text 9"/>
          <p:cNvSpPr/>
          <p:nvPr/>
        </p:nvSpPr>
        <p:spPr>
          <a:xfrm>
            <a:off x="5842000" y="1079500"/>
            <a:ext cx="4064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350000" y="1016000"/>
            <a:ext cx="3810000" cy="55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Deterministic Artifact Naming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842000" y="1714500"/>
            <a:ext cx="4572000" cy="254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MUST:</a:t>
            </a:r>
            <a:pPr>
              <a:lnSpc>
                <a:spcPct val="15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All artifacts contain domain in their name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iFlow DNA follows: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id##.subdomain.sender.entity.receiver.action.direction.mode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Example: </a:t>
            </a:r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id01.o2c.salesforce.order.s4hana.c.in.sync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Machine-readable, traceable, parseable by automation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11049000" y="1079500"/>
            <a:ext cx="406400" cy="406400"/>
          </a:xfrm>
          <a:prstGeom prst="ellipse">
            <a:avLst/>
          </a:prstGeom>
          <a:solidFill>
            <a:srgbClr val="0D8B7D"/>
          </a:solidFill>
          <a:ln/>
        </p:spPr>
      </p:sp>
      <p:sp>
        <p:nvSpPr>
          <p:cNvPr id="15" name="Text 13"/>
          <p:cNvSpPr/>
          <p:nvPr/>
        </p:nvSpPr>
        <p:spPr>
          <a:xfrm>
            <a:off x="11049000" y="1079500"/>
            <a:ext cx="4064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1557000" y="1016000"/>
            <a:ext cx="3810000" cy="55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Tiered Credential Governance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1049000" y="1714500"/>
            <a:ext cx="4572000" cy="254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SHOULD:</a:t>
            </a:r>
            <a:pPr>
              <a:lnSpc>
                <a:spcPct val="15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Credentials segmented by sub-domain tier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Credential DNA follows: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cr.domain.subdomain.permission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Example: </a:t>
            </a:r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cr.sales.orders.rw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Blast radius control: Tier 1 (30d), Tier 2 (60d), Tier 3 (90d) rotation cycles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5461000" y="1079500"/>
            <a:ext cx="0" cy="3302000"/>
          </a:xfrm>
          <a:prstGeom prst="straightConnector1">
            <a:avLst/>
          </a:prstGeom>
          <a:noFill/>
          <a:ln w="12700">
            <a:solidFill>
              <a:srgbClr val="DDDDDD"/>
            </a:solidFill>
            <a:prstDash val="solid"/>
            <a:headEnd type="none"/>
            <a:tailEnd type="none"/>
          </a:ln>
        </p:spPr>
      </p:sp>
      <p:sp>
        <p:nvSpPr>
          <p:cNvPr id="19" name="Shape 17"/>
          <p:cNvSpPr/>
          <p:nvPr/>
        </p:nvSpPr>
        <p:spPr>
          <a:xfrm>
            <a:off x="10668000" y="1079500"/>
            <a:ext cx="0" cy="3302000"/>
          </a:xfrm>
          <a:prstGeom prst="straightConnector1">
            <a:avLst/>
          </a:prstGeom>
          <a:noFill/>
          <a:ln w="12700">
            <a:solidFill>
              <a:srgbClr val="DDDDDD"/>
            </a:solidFill>
            <a:prstDash val="solid"/>
            <a:headEnd type="none"/>
            <a:tailEnd type="none"/>
          </a:ln>
        </p:spPr>
      </p:sp>
      <p:sp>
        <p:nvSpPr>
          <p:cNvPr id="20" name="Shape 18"/>
          <p:cNvSpPr/>
          <p:nvPr/>
        </p:nvSpPr>
        <p:spPr>
          <a:xfrm>
            <a:off x="635000" y="4635500"/>
            <a:ext cx="14986000" cy="177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889000" y="4762500"/>
            <a:ext cx="381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ODCP within SDIA (5 Layers)</a:t>
            </a:r>
            <a:endParaRPr lang="en-US" sz="16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889000" y="5207000"/>
          <a:ext cx="14478000" cy="1016000"/>
        </p:xfrm>
        <a:graphic>
          <a:graphicData uri="http://schemas.openxmlformats.org/drawingml/2006/table">
            <a:tbl>
              <a:tblPr/>
              <a:tblGrid>
                <a:gridCol w="1158240"/>
                <a:gridCol w="3185160"/>
                <a:gridCol w="5067300"/>
                <a:gridCol w="5067300"/>
              </a:tblGrid>
              <a:tr h="355600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Component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Responsibility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Semantic Continuity Example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ODCP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Orchestration governance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sales token unchanged: GDCR URL → DDCR key → ODCP iFlow → EDCP topic → DDCP table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3" name="Text 20"/>
          <p:cNvSpPr/>
          <p:nvPr/>
        </p:nvSpPr>
        <p:spPr>
          <a:xfrm>
            <a:off x="635000" y="66040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Core Governance Principle (RFC 2119)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635000" y="7048500"/>
            <a:ext cx="14986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MUST: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One package per domain | </a:t>
            </a:r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MUST: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All artifacts contain domain in their name | </a:t>
            </a:r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MUST NOT: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Project/vendor/team names as primary segment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SHOULD:</a:t>
            </a:r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Credentials segmented by sub-domain tier | </a:t>
            </a:r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SHOULD:</a:t>
            </a:r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Supporting objects follow domain-first naming | </a:t>
            </a:r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SHOULD:</a:t>
            </a:r>
            <a:pPr>
              <a:lnSpc>
                <a:spcPct val="160000"/>
              </a:lnSpc>
              <a:spcBef>
                <a:spcPts val="600"/>
              </a:spcBef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All artifacts registered in SDIA Domain Catalog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635000" y="85090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99999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Source: ODCP v3.0, Sections 2–3 — Core Governance &amp; SDIA Context</a:t>
            </a:r>
            <a:endParaRPr lang="en-US" sz="1200" dirty="0"/>
          </a:p>
        </p:txBody>
      </p:sp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3500"/>
            <a:ext cx="16256000" cy="7620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4" name="Text 2"/>
          <p:cNvSpPr/>
          <p:nvPr/>
        </p:nvSpPr>
        <p:spPr>
          <a:xfrm>
            <a:off x="635000" y="152400"/>
            <a:ext cx="1397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A unified ABNF grammar governs all orchestration artifacts with the domain as the invariant anchor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35000" y="533400"/>
            <a:ext cx="1397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Formal grammar (RFC 5234) ensures machine-readability and cross-platform portability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35000" y="10795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Three Primary Artifacts — Sales Domain Example</a:t>
            </a:r>
            <a:endParaRPr lang="en-US" sz="16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35000" y="1524000"/>
          <a:ext cx="8890000" cy="2159000"/>
        </p:xfrm>
        <a:graphic>
          <a:graphicData uri="http://schemas.openxmlformats.org/drawingml/2006/table">
            <a:tbl>
              <a:tblPr/>
              <a:tblGrid>
                <a:gridCol w="1778000"/>
                <a:gridCol w="3556000"/>
                <a:gridCol w="3556000"/>
              </a:tblGrid>
              <a:tr h="431800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Artifact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Grammar 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Concrete Example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 DNA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company.domain.subdomain.integrations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acme.sales.o2c.integrations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iFlow DNA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id##.subdomain.sender.entity.receiver.action.direction.mode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id01.o2c.salesforce.order.s4hana.c.in.sync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Credential DNA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cr.domain.subdomain.permission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cr.sales.orders.rw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9906000" y="1079500"/>
            <a:ext cx="571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Supporting Objects (Domain-First)</a:t>
            </a:r>
            <a:endParaRPr lang="en-US" sz="1600" dirty="0"/>
          </a:p>
        </p:txBody>
      </p:sp>
      <p:graphicFrame>
        <p:nvGraphicFramePr>
          <p:cNvPr id="9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9906000" y="1524000"/>
          <a:ext cx="5715000" cy="2159000"/>
        </p:xfrm>
        <a:graphic>
          <a:graphicData uri="http://schemas.openxmlformats.org/drawingml/2006/table">
            <a:tbl>
              <a:tblPr/>
              <a:tblGrid>
                <a:gridCol w="2000250"/>
                <a:gridCol w="3714750"/>
              </a:tblGrid>
              <a:tr h="301256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Object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30125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Value Mapping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vm.sales.order.status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125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Message Mapping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mm.sales.order.sfdc.s4hana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0125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Script Collection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sc.sales.order.transformation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125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Data Store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ds.sales.order.pending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2636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Variable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var.sales.order.batchsize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636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Certificate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cert.sales.o2c.client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10" name="Text 6"/>
          <p:cNvSpPr/>
          <p:nvPr/>
        </p:nvSpPr>
        <p:spPr>
          <a:xfrm>
            <a:off x="635000" y="39370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PVRL Validation Rules (Normative)</a:t>
            </a:r>
            <a:endParaRPr lang="en-US" sz="1600" dirty="0"/>
          </a:p>
        </p:txBody>
      </p:sp>
      <p:graphicFrame>
        <p:nvGraphicFramePr>
          <p:cNvPr id="1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35000" y="4381500"/>
          <a:ext cx="8890000" cy="1790700"/>
        </p:xfrm>
        <a:graphic>
          <a:graphicData uri="http://schemas.openxmlformats.org/drawingml/2006/table">
            <a:tbl>
              <a:tblPr/>
              <a:tblGrid>
                <a:gridCol w="1333500"/>
                <a:gridCol w="4445000"/>
                <a:gridCol w="3111500"/>
              </a:tblGrid>
              <a:tr h="332559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Rule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Specification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Example Violation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332559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PVRL-1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Every segment MUST begin with [a-z0-9]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999999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_sales (underscore prefix)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6512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PVRL-2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Hyphens only in non-initial, non-final positions; no consecutive hyphens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999999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sales--order or -sales-order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32559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PVRL-3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All segments MUST be lowercase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999999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Sales.Sales.Order.Package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6512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PVRL-4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Platform restrictions documented as exceptions in SDIA Domain Catalog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999999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—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12" name="Text 7"/>
          <p:cNvSpPr/>
          <p:nvPr/>
        </p:nvSpPr>
        <p:spPr>
          <a:xfrm>
            <a:off x="9906000" y="3937000"/>
            <a:ext cx="571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Platform Equivalence (Vendor-Agnostic)</a:t>
            </a:r>
            <a:endParaRPr lang="en-US" sz="1600" dirty="0"/>
          </a:p>
        </p:txBody>
      </p:sp>
      <p:graphicFrame>
        <p:nvGraphicFramePr>
          <p:cNvPr id="1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9906000" y="4381500"/>
          <a:ext cx="5715000" cy="1651000"/>
        </p:xfrm>
        <a:graphic>
          <a:graphicData uri="http://schemas.openxmlformats.org/drawingml/2006/table">
            <a:tbl>
              <a:tblPr/>
              <a:tblGrid>
                <a:gridCol w="1714500"/>
                <a:gridCol w="1314450"/>
                <a:gridCol w="1314450"/>
                <a:gridCol w="1371600"/>
              </a:tblGrid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Concept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SAP CPI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MuleSoft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Boomi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Container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Application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Folder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Flow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iFlow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Flow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Process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Mapping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Value Mapping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Lookup Table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Cross Ref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Script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Script Coll.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Script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Custom Script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14" name="Text 8"/>
          <p:cNvSpPr/>
          <p:nvPr/>
        </p:nvSpPr>
        <p:spPr>
          <a:xfrm>
            <a:off x="635000" y="6286500"/>
            <a:ext cx="635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Six Granularity Levels — All Preserve Domain as Anchor</a:t>
            </a:r>
            <a:endParaRPr lang="en-US" sz="1600" dirty="0"/>
          </a:p>
        </p:txBody>
      </p:sp>
      <p:graphicFrame>
        <p:nvGraphicFramePr>
          <p:cNvPr id="21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35000" y="6731000"/>
          <a:ext cx="14986000" cy="1397000"/>
        </p:xfrm>
        <a:graphic>
          <a:graphicData uri="http://schemas.openxmlformats.org/drawingml/2006/table">
            <a:tbl>
              <a:tblPr/>
              <a:tblGrid>
                <a:gridCol w="1798320"/>
                <a:gridCol w="2997200"/>
                <a:gridCol w="5095240"/>
                <a:gridCol w="5095240"/>
              </a:tblGrid>
              <a:tr h="302054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Level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Granularity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 DNA Example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iFlow DNA Example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364982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Baseline (domain only)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acme.sales.o2c.integrations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id01.o2c.salesforce.order.s4hana.c.in.sync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982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With sector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acme.retail.sales.o2c.integrations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id01.o2c.retail.salesforce.order.s4hana.c.in.sync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64982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Full combination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acme.retail.consumer.emea.sales.o2c.integrations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id01.o2c.retail.consumer.emea.salesforce.order.s4hana.c.in.sync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" name="Text 9"/>
          <p:cNvSpPr/>
          <p:nvPr/>
        </p:nvSpPr>
        <p:spPr>
          <a:xfrm>
            <a:off x="635000" y="8318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99999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Source: ODCP v3.0, Sections 3–4 — Artifact Grammar &amp; Platform Equivalence</a:t>
            </a:r>
            <a:endParaRPr lang="en-US" sz="1200" dirty="0"/>
          </a:p>
        </p:txBody>
      </p:sp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3500"/>
            <a:ext cx="16256000" cy="7620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4" name="Text 2"/>
          <p:cNvSpPr/>
          <p:nvPr/>
        </p:nvSpPr>
        <p:spPr>
          <a:xfrm>
            <a:off x="635000" y="152400"/>
            <a:ext cx="1397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Empirical validation on SAP BTP CPI demonstrates dramatic structural consolidation and operational speed gains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35000" y="533400"/>
            <a:ext cx="1397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Same pattern applies to any orchestration platform with configurable containers and naming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35000" y="1079500"/>
            <a:ext cx="3429000" cy="2540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35000" y="1079500"/>
            <a:ext cx="3429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8" name="Text 6"/>
          <p:cNvSpPr/>
          <p:nvPr/>
        </p:nvSpPr>
        <p:spPr>
          <a:xfrm>
            <a:off x="889000" y="1333500"/>
            <a:ext cx="2921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39→4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89000" y="2095500"/>
            <a:ext cx="2921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Packages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89000" y="2476500"/>
            <a:ext cx="292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↓ 90% reduction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89000" y="2819400"/>
            <a:ext cx="2921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From 39 vendor/project-scoped packages to 4 domain-scoped packages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445000" y="1079500"/>
            <a:ext cx="3429000" cy="2540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445000" y="1079500"/>
            <a:ext cx="3429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14" name="Text 12"/>
          <p:cNvSpPr/>
          <p:nvPr/>
        </p:nvSpPr>
        <p:spPr>
          <a:xfrm>
            <a:off x="4699000" y="1333500"/>
            <a:ext cx="2921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39→12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699000" y="2095500"/>
            <a:ext cx="2921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Technical Users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699000" y="2476500"/>
            <a:ext cx="292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↓ 69% reduction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699000" y="2819400"/>
            <a:ext cx="2921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Segmented by sub-domain tier with isolated blast radius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8255000" y="1079500"/>
            <a:ext cx="3429000" cy="2540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8255000" y="1079500"/>
            <a:ext cx="3429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20" name="Text 18"/>
          <p:cNvSpPr/>
          <p:nvPr/>
        </p:nvSpPr>
        <p:spPr>
          <a:xfrm>
            <a:off x="8509000" y="1333500"/>
            <a:ext cx="2921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~90%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509000" y="2095500"/>
            <a:ext cx="2921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Faster Discovery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8509000" y="2476500"/>
            <a:ext cx="292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Deterministic by domain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509000" y="2819400"/>
            <a:ext cx="2921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From manual search across packages to direct domain lookup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12065000" y="1079500"/>
            <a:ext cx="3556000" cy="241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2065000" y="1079500"/>
            <a:ext cx="3556000" cy="635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26" name="Text 24"/>
          <p:cNvSpPr/>
          <p:nvPr/>
        </p:nvSpPr>
        <p:spPr>
          <a:xfrm>
            <a:off x="12319000" y="1333500"/>
            <a:ext cx="3048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273→14.5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2319000" y="2095500"/>
            <a:ext cx="3048000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Deploy Time (min)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12319000" y="24765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↓ 95% reduction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12319000" y="2819400"/>
            <a:ext cx="304800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99999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Deployment across 4 domains reduced from 273 to 14.5 minutes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35000" y="38735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Structural Consolidation Impact</a:t>
            </a:r>
            <a:endParaRPr lang="en-US" sz="1600" dirty="0"/>
          </a:p>
        </p:txBody>
      </p:sp>
      <p:graphicFrame>
        <p:nvGraphicFramePr>
          <p:cNvPr id="31" name="Chart 0" descr=""/>
          <p:cNvGraphicFramePr/>
          <p:nvPr/>
        </p:nvGraphicFramePr>
        <p:xfrm>
          <a:off x="635000" y="4318000"/>
          <a:ext cx="7620000" cy="38735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32" name="Text 29"/>
          <p:cNvSpPr/>
          <p:nvPr/>
        </p:nvSpPr>
        <p:spPr>
          <a:xfrm>
            <a:off x="8763000" y="39370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Conformance Checklist</a:t>
            </a:r>
            <a:endParaRPr lang="en-US" sz="16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8763000" y="4381500"/>
          <a:ext cx="6858000" cy="3810000"/>
        </p:xfrm>
        <a:graphic>
          <a:graphicData uri="http://schemas.openxmlformats.org/drawingml/2006/table">
            <a:tbl>
              <a:tblPr/>
              <a:tblGrid>
                <a:gridCol w="548640"/>
                <a:gridCol w="4251960"/>
                <a:gridCol w="2057400"/>
              </a:tblGrid>
              <a:tr h="378477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#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Criterion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Level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One package per domain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MUST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Package name follows company.domain.subdomain.integrations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MUST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iFlow name follows iFlow DNA grammar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MUST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Credentials follow cr.domain.subdomain.permission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MUST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Supporting objects follow domain-first naming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E8B44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SHOULD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No project/vendor/team names as primary segment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999999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MUST NOT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Certificates follow cert.domain.subdomain.purpose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E8B44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SHOULD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8940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8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All artifacts registered in SDIA Domain Catalog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E8B44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SHOULD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34" name="Text 30"/>
          <p:cNvSpPr/>
          <p:nvPr/>
        </p:nvSpPr>
        <p:spPr>
          <a:xfrm>
            <a:off x="635000" y="83820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99999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Source: ODCP v3.0, Section 8 — Empirical Validation &amp; Section 9 — Conformance Checklist</a:t>
            </a:r>
            <a:endParaRPr lang="en-US" sz="1200" dirty="0"/>
          </a:p>
        </p:txBody>
      </p:sp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096000" cy="9144000"/>
          </a:xfrm>
          <a:prstGeom prst="rect">
            <a:avLst/>
          </a:prstGeom>
          <a:solidFill>
            <a:srgbClr val="0D8B7D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2032000"/>
            <a:ext cx="4572000" cy="254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The domain is the map.</a:t>
            </a:r>
            <a:endParaRPr lang="en-US" sz="1600" dirty="0"/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The platform is the territory.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62000" y="4699000"/>
            <a:ext cx="1778000" cy="0"/>
          </a:xfrm>
          <a:prstGeom prst="straightConnector1">
            <a:avLst/>
          </a:prstGeom>
          <a:noFill/>
          <a:ln w="25400">
            <a:solidFill>
              <a:srgbClr val="FFFFFF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5" name="Text 3"/>
          <p:cNvSpPr/>
          <p:nvPr/>
        </p:nvSpPr>
        <p:spPr>
          <a:xfrm>
            <a:off x="762000" y="4953000"/>
            <a:ext cx="4572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FFFFFF">
                    <a:alpha val="80000"/>
                  </a:srgbClr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ODCP does not introduce new technology. It introduces structural discipline. A map that matches the territory never lies.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112000" y="1079500"/>
            <a:ext cx="7620000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SDIA Ecosystem — 5 Layers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7112000" y="1651000"/>
            <a:ext cx="3810000" cy="0"/>
          </a:xfrm>
          <a:prstGeom prst="straightConnector1">
            <a:avLst/>
          </a:prstGeom>
          <a:noFill/>
          <a:ln w="25400">
            <a:solidFill>
              <a:srgbClr val="0D8B7D"/>
            </a:solidFill>
            <a:prstDash val="solid"/>
            <a:headEnd type="none"/>
            <a:tailEnd type="none"/>
          </a:ln>
        </p:spPr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112000" y="1905000"/>
          <a:ext cx="8382000" cy="2794000"/>
        </p:xfrm>
        <a:graphic>
          <a:graphicData uri="http://schemas.openxmlformats.org/drawingml/2006/table">
            <a:tbl>
              <a:tblPr/>
              <a:tblGrid>
                <a:gridCol w="838200"/>
                <a:gridCol w="2095500"/>
                <a:gridCol w="2933700"/>
                <a:gridCol w="2514600"/>
              </a:tblGrid>
              <a:tr h="391919"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L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Component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Full Name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Scope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8B7D"/>
                    </a:solidFill>
                  </a:tcPr>
                </a:tc>
              </a:tr>
              <a:tr h="48041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GDCR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Gateway Domain-Centric Routing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Gateway facade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041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DDCR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Domain Driven-Centric Router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Resolution engine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48041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ODCP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Orchestration Domain-Centric 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0D8B7D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Orchestration (this doc)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041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EDCP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Event Domain-Centric 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Events / Messaging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480416"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DDCP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Data Domain-Centric Pattern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dirty="0">
                          <a:solidFill>
                            <a:srgbClr val="333333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Data persistence</a:t>
                      </a:r>
                      <a:endParaRPr lang="en-US" sz="13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7112000" y="4953000"/>
            <a:ext cx="762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0D8B7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Core Conclusion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7112000" y="5397500"/>
            <a:ext cx="8382000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ODCP completes the SDIA semantic governance stack for the orchestration layer. From packages to flows to credentials to mappings to certificates — the domain is the primary key.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Validated on SAP BTP CPI. Generalized to any platform with configurable containers and naming. The structural invariant is identical across all platforms.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7112000" y="7112000"/>
            <a:ext cx="8382000" cy="1270000"/>
          </a:xfrm>
          <a:prstGeom prst="rect">
            <a:avLst/>
          </a:prstGeom>
          <a:solidFill>
            <a:srgbClr val="F5F5F5"/>
          </a:solidFill>
          <a:ln w="12700">
            <a:solidFill>
              <a:srgbClr val="DDDD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366000" y="7239000"/>
            <a:ext cx="7874000" cy="1066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Author: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Ricardo Luz Holanda Viana | rhviana@gmail.com</a:t>
            </a:r>
            <a:endParaRPr lang="en-US" sz="1600" dirty="0"/>
          </a:p>
          <a:p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ORCID: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0009-0009-9549-5862 | </a:t>
            </a:r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DOI: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10.5281/zenodo.18582492</a:t>
            </a:r>
            <a:endParaRPr lang="en-US" sz="1600" dirty="0"/>
          </a:p>
          <a:p>
            <a:pPr>
              <a:lnSpc>
                <a:spcPct val="160000"/>
              </a:lnSpc>
            </a:pPr>
            <a:r>
              <a:rPr lang="en-US" sz="1300" b="1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License:</a:t>
            </a:r>
            <a:pPr>
              <a:lnSpc>
                <a:spcPct val="160000"/>
              </a:lnSpc>
            </a:pPr>
            <a:r>
              <a:rPr lang="en-US" sz="1300" dirty="0">
                <a:solidFill>
                  <a:srgbClr val="33333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CC BY 4.0 International | April 2026, Warsaw, Poland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6096000" y="9067800"/>
            <a:ext cx="10160000" cy="76200"/>
          </a:xfrm>
          <a:prstGeom prst="rect">
            <a:avLst/>
          </a:prstGeom>
          <a:solidFill>
            <a:srgbClr val="0D8B7D"/>
          </a:solidFill>
          <a:ln/>
        </p:spPr>
      </p:sp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ODCP v3.0 — Orchestration Domain-Centric Pattern</dc:title>
  <dc:subject>ODCP v3.0 — Orchestration Domain-Centric Pattern</dc:subject>
  <dc:creator>Kimi</dc:creator>
  <cp:lastModifiedBy>Kimi</cp:lastModifiedBy>
  <cp:revision>1</cp:revision>
  <dcterms:created xsi:type="dcterms:W3CDTF">2026-04-26T10:33:43Z</dcterms:created>
  <dcterms:modified xsi:type="dcterms:W3CDTF">2026-04-26T10:33:43Z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{"Label":"ODCP v3.0 — Orchestration Domain-Centric Pattern","ContentProducer":"001191110108MACG2KBH8F10000","ProduceID":"19dc9540-9842-8f44-8000-00000bf7d3c6","ReservedCode1":"","ContentPropagator":"001191110108MACG2KBH8F20000","PropagateID":"19dc9540-9842-8f44-8000-00000bf7d3c6","ReservedCode2":""}</vt:lpwstr>
  </property>
</Properties>
</file>